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80" r:id="rId4"/>
    <p:sldId id="281" r:id="rId5"/>
    <p:sldId id="282" r:id="rId6"/>
    <p:sldId id="279" r:id="rId7"/>
    <p:sldId id="283" r:id="rId8"/>
    <p:sldId id="28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6F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94" autoAdjust="0"/>
  </p:normalViewPr>
  <p:slideViewPr>
    <p:cSldViewPr showGuides="1">
      <p:cViewPr>
        <p:scale>
          <a:sx n="110" d="100"/>
          <a:sy n="110" d="100"/>
        </p:scale>
        <p:origin x="-4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8D572-04AE-4D73-BBC9-9C37D79DFEE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ABA82D7-1C05-4427-8081-60B866807C18}">
      <dgm:prSet phldrT="[Text]" custT="1"/>
      <dgm:spPr/>
      <dgm:t>
        <a:bodyPr/>
        <a:lstStyle/>
        <a:p>
          <a:r>
            <a:rPr lang="sv-SE" sz="2500" b="0" dirty="0" smtClean="0"/>
            <a:t>Swedish </a:t>
          </a:r>
          <a:r>
            <a:rPr lang="sv-SE" sz="2500" b="0" dirty="0" err="1" smtClean="0"/>
            <a:t>waste</a:t>
          </a:r>
          <a:r>
            <a:rPr lang="sv-SE" sz="2500" b="0" dirty="0" smtClean="0"/>
            <a:t> management</a:t>
          </a:r>
          <a:br>
            <a:rPr lang="sv-SE" sz="2500" b="0" dirty="0" smtClean="0"/>
          </a:br>
          <a:r>
            <a:rPr lang="sv-SE" sz="2500" b="0" dirty="0" smtClean="0"/>
            <a:t>- </a:t>
          </a:r>
          <a:r>
            <a:rPr lang="sv-SE" sz="2000" b="0" dirty="0" err="1" smtClean="0"/>
            <a:t>municipalities</a:t>
          </a:r>
          <a:r>
            <a:rPr lang="sv-SE" sz="2000" b="0" dirty="0" smtClean="0"/>
            <a:t/>
          </a:r>
          <a:br>
            <a:rPr lang="sv-SE" sz="2000" b="0" dirty="0" smtClean="0"/>
          </a:br>
          <a:r>
            <a:rPr lang="sv-SE" sz="2000" b="0" dirty="0" smtClean="0"/>
            <a:t>- municipal </a:t>
          </a:r>
          <a:r>
            <a:rPr lang="sv-SE" sz="2000" b="0" dirty="0" err="1" smtClean="0"/>
            <a:t>companies</a:t>
          </a:r>
          <a:r>
            <a:rPr lang="sv-SE" sz="2000" b="0" dirty="0" smtClean="0"/>
            <a:t/>
          </a:r>
          <a:br>
            <a:rPr lang="sv-SE" sz="2000" b="0" dirty="0" smtClean="0"/>
          </a:br>
          <a:r>
            <a:rPr lang="sv-SE" sz="2000" b="0" dirty="0" smtClean="0"/>
            <a:t>- private </a:t>
          </a:r>
          <a:r>
            <a:rPr lang="sv-SE" sz="2000" b="0" dirty="0" err="1" smtClean="0"/>
            <a:t>companies</a:t>
          </a:r>
          <a:r>
            <a:rPr lang="sv-SE" sz="2000" b="0" dirty="0" smtClean="0"/>
            <a:t> (</a:t>
          </a:r>
          <a:r>
            <a:rPr lang="en-US" sz="2000" b="0" dirty="0" smtClean="0">
              <a:solidFill>
                <a:schemeClr val="bg1"/>
              </a:solidFill>
            </a:rPr>
            <a:t>technology suppliers and knowledge suppliers)</a:t>
          </a:r>
          <a:endParaRPr lang="sv-SE" sz="2000" b="0" dirty="0">
            <a:solidFill>
              <a:schemeClr val="bg1"/>
            </a:solidFill>
          </a:endParaRPr>
        </a:p>
      </dgm:t>
    </dgm:pt>
    <dgm:pt modelId="{60DF184F-88E2-4C45-8072-EC75451CDA8C}" type="parTrans" cxnId="{8CEB634E-6D62-4EFA-871A-8996A45EF7EC}">
      <dgm:prSet/>
      <dgm:spPr/>
      <dgm:t>
        <a:bodyPr/>
        <a:lstStyle/>
        <a:p>
          <a:endParaRPr lang="sv-SE"/>
        </a:p>
      </dgm:t>
    </dgm:pt>
    <dgm:pt modelId="{4972B5AC-BACB-4BB1-B5A9-31F4958F4FCE}" type="sibTrans" cxnId="{8CEB634E-6D62-4EFA-871A-8996A45EF7EC}">
      <dgm:prSet/>
      <dgm:spPr/>
      <dgm:t>
        <a:bodyPr/>
        <a:lstStyle/>
        <a:p>
          <a:endParaRPr lang="sv-SE"/>
        </a:p>
      </dgm:t>
    </dgm:pt>
    <dgm:pt modelId="{A4272B51-17BF-4724-A26A-ED60EE0F0361}">
      <dgm:prSet phldrT="[Text]" custT="1"/>
      <dgm:spPr/>
      <dgm:t>
        <a:bodyPr/>
        <a:lstStyle/>
        <a:p>
          <a:r>
            <a:rPr lang="sv-SE" sz="2500" dirty="0" smtClean="0">
              <a:solidFill>
                <a:schemeClr val="bg1"/>
              </a:solidFill>
            </a:rPr>
            <a:t>One strong </a:t>
          </a:r>
          <a:r>
            <a:rPr lang="sv-SE" sz="2500" dirty="0" err="1" smtClean="0">
              <a:solidFill>
                <a:schemeClr val="bg1"/>
              </a:solidFill>
            </a:rPr>
            <a:t>platform</a:t>
          </a:r>
          <a:r>
            <a:rPr lang="sv-SE" sz="2500" dirty="0" smtClean="0">
              <a:solidFill>
                <a:schemeClr val="bg1"/>
              </a:solidFill>
            </a:rPr>
            <a:t> with a </a:t>
          </a:r>
          <a:r>
            <a:rPr lang="sv-SE" sz="2500" dirty="0" err="1" smtClean="0">
              <a:solidFill>
                <a:schemeClr val="bg1"/>
              </a:solidFill>
            </a:rPr>
            <a:t>unique</a:t>
          </a:r>
          <a:r>
            <a:rPr lang="sv-SE" sz="2500" dirty="0" smtClean="0">
              <a:solidFill>
                <a:schemeClr val="bg1"/>
              </a:solidFill>
            </a:rPr>
            <a:t> combination of </a:t>
          </a:r>
          <a:r>
            <a:rPr lang="sv-SE" sz="2500" dirty="0" err="1" smtClean="0">
              <a:solidFill>
                <a:schemeClr val="bg1"/>
              </a:solidFill>
            </a:rPr>
            <a:t>competences</a:t>
          </a:r>
          <a:endParaRPr lang="sv-SE" sz="2500" dirty="0">
            <a:solidFill>
              <a:schemeClr val="bg1"/>
            </a:solidFill>
          </a:endParaRPr>
        </a:p>
      </dgm:t>
    </dgm:pt>
    <dgm:pt modelId="{0783E9E8-C0DF-44C3-8DC8-F5D56AA7A916}" type="parTrans" cxnId="{301EABAF-B798-4B20-82C2-3FAF768DF2F9}">
      <dgm:prSet/>
      <dgm:spPr/>
      <dgm:t>
        <a:bodyPr/>
        <a:lstStyle/>
        <a:p>
          <a:endParaRPr lang="sv-SE"/>
        </a:p>
      </dgm:t>
    </dgm:pt>
    <dgm:pt modelId="{B1DECF21-B1CC-420E-89EC-21CA6B556FB9}" type="sibTrans" cxnId="{301EABAF-B798-4B20-82C2-3FAF768DF2F9}">
      <dgm:prSet/>
      <dgm:spPr/>
      <dgm:t>
        <a:bodyPr/>
        <a:lstStyle/>
        <a:p>
          <a:endParaRPr lang="sv-SE"/>
        </a:p>
      </dgm:t>
    </dgm:pt>
    <dgm:pt modelId="{3AA12FF9-1097-4ED7-BB64-EF28CE39E504}" type="pres">
      <dgm:prSet presAssocID="{47E8D572-04AE-4D73-BBC9-9C37D79DFEE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395EE8-B8C3-4AD5-BDCE-E8D3CA86B088}" type="pres">
      <dgm:prSet presAssocID="{47E8D572-04AE-4D73-BBC9-9C37D79DFEE1}" presName="dummyMaxCanvas" presStyleCnt="0">
        <dgm:presLayoutVars/>
      </dgm:prSet>
      <dgm:spPr/>
    </dgm:pt>
    <dgm:pt modelId="{E47A0E08-C344-4C21-B8BE-75E799A9F6E3}" type="pres">
      <dgm:prSet presAssocID="{47E8D572-04AE-4D73-BBC9-9C37D79DFEE1}" presName="TwoNodes_1" presStyleLbl="node1" presStyleIdx="0" presStyleCnt="2" custLinFactNeighborX="-3108" custLinFactNeighborY="333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87DD6C-3E35-4670-8C12-1A00E7981A21}" type="pres">
      <dgm:prSet presAssocID="{47E8D572-04AE-4D73-BBC9-9C37D79DFEE1}" presName="TwoNodes_2" presStyleLbl="node1" presStyleIdx="1" presStyleCnt="2" custLinFactNeighborX="921" custLinFactNeighborY="-279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28B1851-FB27-4EE5-A0AC-D3764B75806D}" type="pres">
      <dgm:prSet presAssocID="{47E8D572-04AE-4D73-BBC9-9C37D79DFEE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B0860-1B09-422C-AF32-EFA70D4D1E8F}" type="pres">
      <dgm:prSet presAssocID="{47E8D572-04AE-4D73-BBC9-9C37D79DFEE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ED246D2-ED39-4FB6-910D-55FD78789D1B}" type="pres">
      <dgm:prSet presAssocID="{47E8D572-04AE-4D73-BBC9-9C37D79DFEE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01EABAF-B798-4B20-82C2-3FAF768DF2F9}" srcId="{47E8D572-04AE-4D73-BBC9-9C37D79DFEE1}" destId="{A4272B51-17BF-4724-A26A-ED60EE0F0361}" srcOrd="1" destOrd="0" parTransId="{0783E9E8-C0DF-44C3-8DC8-F5D56AA7A916}" sibTransId="{B1DECF21-B1CC-420E-89EC-21CA6B556FB9}"/>
    <dgm:cxn modelId="{0C9D5690-130E-45AC-A385-D362DCE805EE}" type="presOf" srcId="{2ABA82D7-1C05-4427-8081-60B866807C18}" destId="{E47A0E08-C344-4C21-B8BE-75E799A9F6E3}" srcOrd="0" destOrd="0" presId="urn:microsoft.com/office/officeart/2005/8/layout/vProcess5"/>
    <dgm:cxn modelId="{E3F1831E-CBFE-4904-B150-3D692C811130}" type="presOf" srcId="{A4272B51-17BF-4724-A26A-ED60EE0F0361}" destId="{2ED246D2-ED39-4FB6-910D-55FD78789D1B}" srcOrd="1" destOrd="0" presId="urn:microsoft.com/office/officeart/2005/8/layout/vProcess5"/>
    <dgm:cxn modelId="{E59FE4B1-05C0-4605-803F-3A14B37E9284}" type="presOf" srcId="{47E8D572-04AE-4D73-BBC9-9C37D79DFEE1}" destId="{3AA12FF9-1097-4ED7-BB64-EF28CE39E504}" srcOrd="0" destOrd="0" presId="urn:microsoft.com/office/officeart/2005/8/layout/vProcess5"/>
    <dgm:cxn modelId="{8CEB634E-6D62-4EFA-871A-8996A45EF7EC}" srcId="{47E8D572-04AE-4D73-BBC9-9C37D79DFEE1}" destId="{2ABA82D7-1C05-4427-8081-60B866807C18}" srcOrd="0" destOrd="0" parTransId="{60DF184F-88E2-4C45-8072-EC75451CDA8C}" sibTransId="{4972B5AC-BACB-4BB1-B5A9-31F4958F4FCE}"/>
    <dgm:cxn modelId="{60752354-5739-4953-85FE-26410CB796D8}" type="presOf" srcId="{2ABA82D7-1C05-4427-8081-60B866807C18}" destId="{16AB0860-1B09-422C-AF32-EFA70D4D1E8F}" srcOrd="1" destOrd="0" presId="urn:microsoft.com/office/officeart/2005/8/layout/vProcess5"/>
    <dgm:cxn modelId="{1993E9DD-5D1D-4633-8236-C8B7D5F9263F}" type="presOf" srcId="{4972B5AC-BACB-4BB1-B5A9-31F4958F4FCE}" destId="{128B1851-FB27-4EE5-A0AC-D3764B75806D}" srcOrd="0" destOrd="0" presId="urn:microsoft.com/office/officeart/2005/8/layout/vProcess5"/>
    <dgm:cxn modelId="{BDB2980D-666D-489A-8AAF-9250905952D0}" type="presOf" srcId="{A4272B51-17BF-4724-A26A-ED60EE0F0361}" destId="{CE87DD6C-3E35-4670-8C12-1A00E7981A21}" srcOrd="0" destOrd="0" presId="urn:microsoft.com/office/officeart/2005/8/layout/vProcess5"/>
    <dgm:cxn modelId="{135297F8-C200-46DE-A970-D3AAB7CF57D4}" type="presParOf" srcId="{3AA12FF9-1097-4ED7-BB64-EF28CE39E504}" destId="{03395EE8-B8C3-4AD5-BDCE-E8D3CA86B088}" srcOrd="0" destOrd="0" presId="urn:microsoft.com/office/officeart/2005/8/layout/vProcess5"/>
    <dgm:cxn modelId="{91DE5DDA-3E69-4686-B4C2-E60D821D6696}" type="presParOf" srcId="{3AA12FF9-1097-4ED7-BB64-EF28CE39E504}" destId="{E47A0E08-C344-4C21-B8BE-75E799A9F6E3}" srcOrd="1" destOrd="0" presId="urn:microsoft.com/office/officeart/2005/8/layout/vProcess5"/>
    <dgm:cxn modelId="{B5B3E641-E387-460F-8527-4D0D1FB70A07}" type="presParOf" srcId="{3AA12FF9-1097-4ED7-BB64-EF28CE39E504}" destId="{CE87DD6C-3E35-4670-8C12-1A00E7981A21}" srcOrd="2" destOrd="0" presId="urn:microsoft.com/office/officeart/2005/8/layout/vProcess5"/>
    <dgm:cxn modelId="{1E92E7A0-84D5-4585-AC3F-D250794D6625}" type="presParOf" srcId="{3AA12FF9-1097-4ED7-BB64-EF28CE39E504}" destId="{128B1851-FB27-4EE5-A0AC-D3764B75806D}" srcOrd="3" destOrd="0" presId="urn:microsoft.com/office/officeart/2005/8/layout/vProcess5"/>
    <dgm:cxn modelId="{760E403E-E9D4-4B9C-B98B-E78B5737144C}" type="presParOf" srcId="{3AA12FF9-1097-4ED7-BB64-EF28CE39E504}" destId="{16AB0860-1B09-422C-AF32-EFA70D4D1E8F}" srcOrd="4" destOrd="0" presId="urn:microsoft.com/office/officeart/2005/8/layout/vProcess5"/>
    <dgm:cxn modelId="{97E2727A-2DD9-4F2C-B4B3-79488D833D01}" type="presParOf" srcId="{3AA12FF9-1097-4ED7-BB64-EF28CE39E504}" destId="{2ED246D2-ED39-4FB6-910D-55FD78789D1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7A0E08-C344-4C21-B8BE-75E799A9F6E3}">
      <dsp:nvSpPr>
        <dsp:cNvPr id="0" name=""/>
        <dsp:cNvSpPr/>
      </dsp:nvSpPr>
      <dsp:spPr>
        <a:xfrm>
          <a:off x="0" y="72489"/>
          <a:ext cx="6976268" cy="2170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b="0" kern="1200" dirty="0" smtClean="0"/>
            <a:t>Swedish </a:t>
          </a:r>
          <a:r>
            <a:rPr lang="sv-SE" sz="2500" b="0" kern="1200" dirty="0" err="1" smtClean="0"/>
            <a:t>waste</a:t>
          </a:r>
          <a:r>
            <a:rPr lang="sv-SE" sz="2500" b="0" kern="1200" dirty="0" smtClean="0"/>
            <a:t> management</a:t>
          </a:r>
          <a:br>
            <a:rPr lang="sv-SE" sz="2500" b="0" kern="1200" dirty="0" smtClean="0"/>
          </a:br>
          <a:r>
            <a:rPr lang="sv-SE" sz="2500" b="0" kern="1200" dirty="0" smtClean="0"/>
            <a:t>- </a:t>
          </a:r>
          <a:r>
            <a:rPr lang="sv-SE" sz="2000" b="0" kern="1200" dirty="0" err="1" smtClean="0"/>
            <a:t>municipalities</a:t>
          </a:r>
          <a:r>
            <a:rPr lang="sv-SE" sz="2000" b="0" kern="1200" dirty="0" smtClean="0"/>
            <a:t/>
          </a:r>
          <a:br>
            <a:rPr lang="sv-SE" sz="2000" b="0" kern="1200" dirty="0" smtClean="0"/>
          </a:br>
          <a:r>
            <a:rPr lang="sv-SE" sz="2000" b="0" kern="1200" dirty="0" smtClean="0"/>
            <a:t>- municipal </a:t>
          </a:r>
          <a:r>
            <a:rPr lang="sv-SE" sz="2000" b="0" kern="1200" dirty="0" err="1" smtClean="0"/>
            <a:t>companies</a:t>
          </a:r>
          <a:r>
            <a:rPr lang="sv-SE" sz="2000" b="0" kern="1200" dirty="0" smtClean="0"/>
            <a:t/>
          </a:r>
          <a:br>
            <a:rPr lang="sv-SE" sz="2000" b="0" kern="1200" dirty="0" smtClean="0"/>
          </a:br>
          <a:r>
            <a:rPr lang="sv-SE" sz="2000" b="0" kern="1200" dirty="0" smtClean="0"/>
            <a:t>- private </a:t>
          </a:r>
          <a:r>
            <a:rPr lang="sv-SE" sz="2000" b="0" kern="1200" dirty="0" err="1" smtClean="0"/>
            <a:t>companies</a:t>
          </a:r>
          <a:r>
            <a:rPr lang="sv-SE" sz="2000" b="0" kern="1200" dirty="0" smtClean="0"/>
            <a:t> (</a:t>
          </a:r>
          <a:r>
            <a:rPr lang="en-US" sz="2000" b="0" kern="1200" dirty="0" smtClean="0">
              <a:solidFill>
                <a:schemeClr val="bg1"/>
              </a:solidFill>
            </a:rPr>
            <a:t>technology suppliers and knowledge suppliers)</a:t>
          </a:r>
          <a:endParaRPr lang="sv-SE" sz="2000" b="0" kern="1200" dirty="0">
            <a:solidFill>
              <a:schemeClr val="bg1"/>
            </a:solidFill>
          </a:endParaRPr>
        </a:p>
      </dsp:txBody>
      <dsp:txXfrm>
        <a:off x="0" y="72489"/>
        <a:ext cx="4859557" cy="2170985"/>
      </dsp:txXfrm>
    </dsp:sp>
    <dsp:sp modelId="{CE87DD6C-3E35-4670-8C12-1A00E7981A21}">
      <dsp:nvSpPr>
        <dsp:cNvPr id="0" name=""/>
        <dsp:cNvSpPr/>
      </dsp:nvSpPr>
      <dsp:spPr>
        <a:xfrm>
          <a:off x="1231106" y="2592769"/>
          <a:ext cx="6976268" cy="2170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smtClean="0">
              <a:solidFill>
                <a:schemeClr val="bg1"/>
              </a:solidFill>
            </a:rPr>
            <a:t>One strong </a:t>
          </a:r>
          <a:r>
            <a:rPr lang="sv-SE" sz="2500" kern="1200" dirty="0" err="1" smtClean="0">
              <a:solidFill>
                <a:schemeClr val="bg1"/>
              </a:solidFill>
            </a:rPr>
            <a:t>platform</a:t>
          </a:r>
          <a:r>
            <a:rPr lang="sv-SE" sz="2500" kern="1200" dirty="0" smtClean="0">
              <a:solidFill>
                <a:schemeClr val="bg1"/>
              </a:solidFill>
            </a:rPr>
            <a:t> with a </a:t>
          </a:r>
          <a:r>
            <a:rPr lang="sv-SE" sz="2500" kern="1200" dirty="0" err="1" smtClean="0">
              <a:solidFill>
                <a:schemeClr val="bg1"/>
              </a:solidFill>
            </a:rPr>
            <a:t>unique</a:t>
          </a:r>
          <a:r>
            <a:rPr lang="sv-SE" sz="2500" kern="1200" dirty="0" smtClean="0">
              <a:solidFill>
                <a:schemeClr val="bg1"/>
              </a:solidFill>
            </a:rPr>
            <a:t> combination of </a:t>
          </a:r>
          <a:r>
            <a:rPr lang="sv-SE" sz="2500" kern="1200" dirty="0" err="1" smtClean="0">
              <a:solidFill>
                <a:schemeClr val="bg1"/>
              </a:solidFill>
            </a:rPr>
            <a:t>competences</a:t>
          </a:r>
          <a:endParaRPr lang="sv-SE" sz="2500" kern="1200" dirty="0">
            <a:solidFill>
              <a:schemeClr val="bg1"/>
            </a:solidFill>
          </a:endParaRPr>
        </a:p>
      </dsp:txBody>
      <dsp:txXfrm>
        <a:off x="1231106" y="2592769"/>
        <a:ext cx="4334021" cy="2170985"/>
      </dsp:txXfrm>
    </dsp:sp>
    <dsp:sp modelId="{128B1851-FB27-4EE5-A0AC-D3764B75806D}">
      <dsp:nvSpPr>
        <dsp:cNvPr id="0" name=""/>
        <dsp:cNvSpPr/>
      </dsp:nvSpPr>
      <dsp:spPr>
        <a:xfrm>
          <a:off x="5565128" y="1706635"/>
          <a:ext cx="1411140" cy="1411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3600" kern="1200"/>
        </a:p>
      </dsp:txBody>
      <dsp:txXfrm>
        <a:off x="5565128" y="1706635"/>
        <a:ext cx="1411140" cy="141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F0FD9-6160-40E8-B207-7FE873E4B782}" type="datetimeFigureOut">
              <a:rPr lang="sv-SE" smtClean="0"/>
              <a:pPr/>
              <a:t>2012-06-11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DE513-3661-4953-85D3-FCF1050BF5E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0794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sv-SE" noProof="0" dirty="0" smtClean="0"/>
              <a:t>Kommuner och miljö/avfallsföretag har gjort flera gemensamma insatser genom åren för att komma ut med svenskt avfallskunnande i världen. </a:t>
            </a:r>
            <a:r>
              <a:rPr lang="sv-SE" baseline="0" noProof="0" dirty="0" smtClean="0"/>
              <a:t> </a:t>
            </a:r>
            <a:r>
              <a:rPr lang="sv-SE" noProof="0" dirty="0" smtClean="0"/>
              <a:t>Genom Avfall Sverige har vi haft nätverk för att stödja denna typ av samverkan.</a:t>
            </a:r>
          </a:p>
          <a:p>
            <a:pPr eaLnBrk="1" hangingPunct="1"/>
            <a:endParaRPr lang="sv-SE" noProof="0" dirty="0" smtClean="0"/>
          </a:p>
          <a:p>
            <a:pPr eaLnBrk="1" hangingPunct="1"/>
            <a:r>
              <a:rPr lang="sv-SE" noProof="0" dirty="0" smtClean="0"/>
              <a:t>Nu blir detta en arbetsgrupp inom Avfall Sverige</a:t>
            </a:r>
            <a:r>
              <a:rPr lang="sv-SE" baseline="0" noProof="0" dirty="0" smtClean="0"/>
              <a:t> där </a:t>
            </a:r>
            <a:r>
              <a:rPr lang="sv-SE" sz="1800" b="0" baseline="0" noProof="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1800" b="0" dirty="0" err="1" smtClean="0">
                <a:latin typeface="Arial" pitchFamily="34" charset="0"/>
                <a:cs typeface="Arial" pitchFamily="34" charset="0"/>
              </a:rPr>
              <a:t>ommuner</a:t>
            </a:r>
            <a:r>
              <a:rPr lang="sv-SE" sz="1800" b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v-SE" sz="1800" b="0" baseline="0" dirty="0" smtClean="0">
                <a:latin typeface="Arial" pitchFamily="34" charset="0"/>
                <a:cs typeface="Arial" pitchFamily="34" charset="0"/>
              </a:rPr>
              <a:t> k</a:t>
            </a:r>
            <a:r>
              <a:rPr lang="sv-SE" sz="1800" b="0" dirty="0" smtClean="0">
                <a:latin typeface="Arial" pitchFamily="34" charset="0"/>
                <a:cs typeface="Arial" pitchFamily="34" charset="0"/>
              </a:rPr>
              <a:t>ommunala bolag och privata</a:t>
            </a:r>
            <a:r>
              <a:rPr lang="sv-SE" sz="1800" b="0" baseline="0" dirty="0" smtClean="0">
                <a:latin typeface="Arial" pitchFamily="34" charset="0"/>
                <a:cs typeface="Arial" pitchFamily="34" charset="0"/>
              </a:rPr>
              <a:t> företag (teknikleverantörer och kunskapsleverantörer) </a:t>
            </a:r>
            <a:r>
              <a:rPr lang="sv-SE" baseline="0" noProof="0" dirty="0" smtClean="0"/>
              <a:t>är med för att ytterligare främja och öka samverkan och dra nytta av varandra.</a:t>
            </a:r>
          </a:p>
          <a:p>
            <a:endParaRPr lang="sv-SE" dirty="0" smtClean="0"/>
          </a:p>
          <a:p>
            <a:r>
              <a:rPr lang="sv-SE" dirty="0" smtClean="0"/>
              <a:t>Syftet</a:t>
            </a:r>
            <a:r>
              <a:rPr lang="sv-SE" baseline="0" dirty="0" smtClean="0"/>
              <a:t> med Arbetsgruppen är att</a:t>
            </a:r>
          </a:p>
          <a:p>
            <a:endParaRPr lang="sv-SE" baseline="0" dirty="0" smtClean="0"/>
          </a:p>
          <a:p>
            <a:pPr marL="0" indent="0">
              <a:buFontTx/>
              <a:buNone/>
            </a:pPr>
            <a:r>
              <a:rPr lang="sv-SE" dirty="0" smtClean="0">
                <a:solidFill>
                  <a:srgbClr val="000000"/>
                </a:solidFill>
              </a:rPr>
              <a:t>Gynna export av det svenska avfallskunnandet,</a:t>
            </a:r>
          </a:p>
          <a:p>
            <a:pPr marL="0" indent="0">
              <a:buFontTx/>
              <a:buNone/>
            </a:pPr>
            <a:endParaRPr lang="sv-SE" dirty="0" smtClean="0">
              <a:solidFill>
                <a:srgbClr val="000000"/>
              </a:solidFill>
            </a:endParaRPr>
          </a:p>
          <a:p>
            <a:pPr marL="400050" lvl="1" indent="0">
              <a:buFontTx/>
              <a:buNone/>
            </a:pPr>
            <a:r>
              <a:rPr lang="sv-SE" dirty="0" smtClean="0">
                <a:solidFill>
                  <a:srgbClr val="000000"/>
                </a:solidFill>
              </a:rPr>
              <a:t>det gäller då både produkter och tjänster inom avfallssektorn</a:t>
            </a:r>
          </a:p>
          <a:p>
            <a:pPr marL="400050" lvl="1" indent="0">
              <a:buFontTx/>
              <a:buNone/>
            </a:pPr>
            <a:endParaRPr lang="sv-SE" dirty="0" smtClean="0">
              <a:solidFill>
                <a:srgbClr val="000000"/>
              </a:solidFill>
            </a:endParaRPr>
          </a:p>
          <a:p>
            <a:pPr marL="400050" lvl="1" indent="0">
              <a:buFontTx/>
              <a:buNone/>
            </a:pPr>
            <a:r>
              <a:rPr lang="sv-SE" dirty="0" smtClean="0">
                <a:solidFill>
                  <a:srgbClr val="000000"/>
                </a:solidFill>
              </a:rPr>
              <a:t>och att vi skall göra det genom samarbete mellan kommuner och kommunala bolag och den privata avfallssektorn.</a:t>
            </a:r>
          </a:p>
          <a:p>
            <a:pPr marL="0" indent="0">
              <a:buFontTx/>
              <a:buNone/>
            </a:pPr>
            <a:r>
              <a:rPr lang="sv-SE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sv-SE" dirty="0" smtClean="0">
                <a:solidFill>
                  <a:srgbClr val="000000"/>
                </a:solidFill>
              </a:rPr>
              <a:t>Satsningen är en kraftfull satsning från Avfall Sverige</a:t>
            </a:r>
            <a:r>
              <a:rPr lang="sv-SE" baseline="0" dirty="0" smtClean="0">
                <a:solidFill>
                  <a:srgbClr val="000000"/>
                </a:solidFill>
              </a:rPr>
              <a:t> </a:t>
            </a:r>
            <a:r>
              <a:rPr lang="sv-SE" dirty="0" smtClean="0">
                <a:solidFill>
                  <a:srgbClr val="000000"/>
                </a:solidFill>
              </a:rPr>
              <a:t>att genom medlemmarna arbetsgruppen,</a:t>
            </a:r>
            <a:r>
              <a:rPr lang="sv-SE" baseline="0" dirty="0" smtClean="0">
                <a:solidFill>
                  <a:srgbClr val="000000"/>
                </a:solidFill>
              </a:rPr>
              <a:t> men också alla övriga Avfall Sveriges medlemmar och svenska miljö/avfallsföretag att, binda</a:t>
            </a:r>
            <a:r>
              <a:rPr lang="sv-SE" dirty="0" smtClean="0">
                <a:solidFill>
                  <a:srgbClr val="000000"/>
                </a:solidFill>
              </a:rPr>
              <a:t> ihop kompetenser från det offentliga och från det privata för att få ut svenskt</a:t>
            </a:r>
            <a:r>
              <a:rPr lang="sv-SE" baseline="0" dirty="0" smtClean="0">
                <a:solidFill>
                  <a:srgbClr val="000000"/>
                </a:solidFill>
              </a:rPr>
              <a:t> avfallskunnande ut i världen.</a:t>
            </a:r>
            <a:endParaRPr lang="sv-SE" dirty="0" smtClean="0">
              <a:solidFill>
                <a:srgbClr val="00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DE513-3661-4953-85D3-FCF1050BF5ED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baseline="0" dirty="0" smtClean="0">
                <a:latin typeface="Arial" charset="0"/>
                <a:ea typeface="ＭＳ Ｐゴシック" pitchFamily="-1" charset="-128"/>
              </a:rPr>
              <a:t>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development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of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waste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managament systems in Sweden has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been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very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successful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and 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results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are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unique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from an international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point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of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veiw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.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Today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,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waste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is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looked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upon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and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used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as a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resource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rather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than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 problem. </a:t>
            </a:r>
            <a:endParaRPr lang="en-US" baseline="0" dirty="0" smtClean="0">
              <a:latin typeface="Arial" charset="0"/>
              <a:ea typeface="ＭＳ Ｐゴシック" pitchFamily="-1" charset="-128"/>
            </a:endParaRPr>
          </a:p>
          <a:p>
            <a:pPr eaLnBrk="1" hangingPunct="1"/>
            <a:endParaRPr lang="sv-SE" baseline="0" dirty="0" smtClean="0">
              <a:latin typeface="Arial" charset="0"/>
              <a:ea typeface="ＭＳ Ｐゴシック" pitchFamily="-1" charset="-128"/>
            </a:endParaRPr>
          </a:p>
          <a:p>
            <a:pPr eaLnBrk="1" hangingPunct="1"/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Many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other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countries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has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been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aware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of this, and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wants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to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learn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more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about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the Swedish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waste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management system and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how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it has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been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built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up. Daily,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contacts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are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taken from different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countries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with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different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requests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on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knowledge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transfer from Sweden.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However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,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standing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alone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, 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municipalities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and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companies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have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limited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resources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and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possibilities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to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success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in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spreading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knowledge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about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Swedish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waste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management in the world. 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DE513-3661-4953-85D3-FCF1050BF5ED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5093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 dirty="0" err="1" smtClean="0"/>
              <a:t>Now</a:t>
            </a:r>
            <a:r>
              <a:rPr lang="sv-SE" noProof="0" dirty="0" smtClean="0"/>
              <a:t>, a </a:t>
            </a:r>
            <a:r>
              <a:rPr lang="sv-SE" noProof="0" dirty="0" err="1" smtClean="0"/>
              <a:t>strategy</a:t>
            </a:r>
            <a:r>
              <a:rPr lang="sv-SE" noProof="0" dirty="0" smtClean="0"/>
              <a:t> is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beeing</a:t>
            </a:r>
            <a:r>
              <a:rPr lang="sv-SE" noProof="0" dirty="0" smtClean="0"/>
              <a:t> </a:t>
            </a:r>
            <a:r>
              <a:rPr lang="sv-SE" noProof="0" dirty="0" err="1" smtClean="0"/>
              <a:t>developed</a:t>
            </a:r>
            <a:r>
              <a:rPr lang="sv-SE" noProof="0" dirty="0" smtClean="0"/>
              <a:t>,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that</a:t>
            </a:r>
            <a:r>
              <a:rPr lang="sv-SE" baseline="0" noProof="0" dirty="0" smtClean="0"/>
              <a:t> is </a:t>
            </a:r>
            <a:r>
              <a:rPr lang="sv-SE" baseline="0" noProof="0" dirty="0" err="1" smtClean="0"/>
              <a:t>build</a:t>
            </a:r>
            <a:r>
              <a:rPr lang="sv-SE" baseline="0" noProof="0" dirty="0" smtClean="0"/>
              <a:t> on co-operation </a:t>
            </a:r>
            <a:r>
              <a:rPr lang="sv-SE" baseline="0" noProof="0" dirty="0" err="1" smtClean="0"/>
              <a:t>between</a:t>
            </a:r>
            <a:r>
              <a:rPr lang="sv-SE" baseline="0" noProof="0" dirty="0" smtClean="0"/>
              <a:t> the public and private </a:t>
            </a:r>
            <a:r>
              <a:rPr lang="sv-SE" baseline="0" noProof="0" dirty="0" err="1" smtClean="0"/>
              <a:t>sector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within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waste</a:t>
            </a:r>
            <a:r>
              <a:rPr lang="sv-SE" baseline="0" noProof="0" dirty="0" smtClean="0"/>
              <a:t> management.  </a:t>
            </a:r>
            <a:r>
              <a:rPr lang="sv-SE" baseline="0" noProof="0" dirty="0" err="1" smtClean="0"/>
              <a:t>Together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they</a:t>
            </a:r>
            <a:r>
              <a:rPr lang="sv-SE" baseline="0" noProof="0" dirty="0" smtClean="0"/>
              <a:t> </a:t>
            </a:r>
            <a:r>
              <a:rPr lang="sv-SE" baseline="0" noProof="0" dirty="0" err="1" smtClean="0"/>
              <a:t>will</a:t>
            </a:r>
            <a:r>
              <a:rPr lang="sv-SE" baseline="0" noProof="0" dirty="0" smtClean="0"/>
              <a:t> form </a:t>
            </a:r>
            <a:r>
              <a:rPr lang="sv-SE" baseline="0" noProof="0" dirty="0" err="1" smtClean="0"/>
              <a:t>one</a:t>
            </a:r>
            <a:r>
              <a:rPr lang="sv-SE" baseline="0" noProof="0" dirty="0" smtClean="0"/>
              <a:t> strong </a:t>
            </a:r>
            <a:r>
              <a:rPr lang="sv-SE" baseline="0" noProof="0" dirty="0" err="1" smtClean="0"/>
              <a:t>platform</a:t>
            </a:r>
            <a:r>
              <a:rPr lang="sv-SE" baseline="0" noProof="0" dirty="0" smtClean="0"/>
              <a:t> for export of Swedish </a:t>
            </a:r>
            <a:r>
              <a:rPr lang="sv-SE" baseline="0" noProof="0" dirty="0" err="1" smtClean="0"/>
              <a:t>waste</a:t>
            </a:r>
            <a:r>
              <a:rPr lang="sv-SE" baseline="0" noProof="0" dirty="0" smtClean="0"/>
              <a:t> management </a:t>
            </a:r>
            <a:r>
              <a:rPr lang="sv-SE" baseline="0" noProof="0" dirty="0" err="1" smtClean="0"/>
              <a:t>knowledge</a:t>
            </a:r>
            <a:r>
              <a:rPr lang="sv-SE" baseline="0" noProof="0" dirty="0" smtClean="0"/>
              <a:t> and technology with a </a:t>
            </a:r>
            <a:r>
              <a:rPr lang="sv-SE" baseline="0" noProof="0" dirty="0" err="1" smtClean="0"/>
              <a:t>unique</a:t>
            </a:r>
            <a:r>
              <a:rPr lang="sv-SE" baseline="0" noProof="0" dirty="0" smtClean="0"/>
              <a:t> combination of </a:t>
            </a:r>
            <a:r>
              <a:rPr lang="sv-SE" baseline="0" noProof="0" dirty="0" err="1" smtClean="0"/>
              <a:t>competenses</a:t>
            </a:r>
            <a:r>
              <a:rPr lang="sv-SE" baseline="0" noProof="0" dirty="0" smtClean="0"/>
              <a:t>. </a:t>
            </a:r>
            <a:endParaRPr lang="sv-SE" noProof="0" dirty="0" smtClean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DE513-3661-4953-85D3-FCF1050BF5ED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9532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We are </a:t>
            </a:r>
            <a:r>
              <a:rPr lang="en-GB" b="1" dirty="0" smtClean="0">
                <a:solidFill>
                  <a:srgbClr val="000000"/>
                </a:solidFill>
              </a:rPr>
              <a:t>defining offers </a:t>
            </a:r>
            <a:r>
              <a:rPr lang="en-GB" dirty="0" smtClean="0">
                <a:solidFill>
                  <a:srgbClr val="000000"/>
                </a:solidFill>
              </a:rPr>
              <a:t>that will form a product catalogue</a:t>
            </a: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  We are making </a:t>
            </a:r>
            <a:r>
              <a:rPr lang="en-GB" b="1" dirty="0" smtClean="0">
                <a:solidFill>
                  <a:srgbClr val="000000"/>
                </a:solidFill>
              </a:rPr>
              <a:t>an inventory of resources </a:t>
            </a:r>
            <a:r>
              <a:rPr lang="en-GB" dirty="0" smtClean="0">
                <a:solidFill>
                  <a:srgbClr val="000000"/>
                </a:solidFill>
              </a:rPr>
              <a:t>available within the municipalities and companies </a:t>
            </a:r>
            <a:r>
              <a:rPr lang="en-GB" b="1" dirty="0" smtClean="0">
                <a:solidFill>
                  <a:srgbClr val="000000"/>
                </a:solidFill>
              </a:rPr>
              <a:t>matching the different offers</a:t>
            </a: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 We are developing </a:t>
            </a:r>
            <a:r>
              <a:rPr lang="en-GB" b="1" dirty="0" smtClean="0">
                <a:solidFill>
                  <a:srgbClr val="000000"/>
                </a:solidFill>
              </a:rPr>
              <a:t>business models for co-operation </a:t>
            </a:r>
            <a:r>
              <a:rPr lang="en-GB" dirty="0" smtClean="0">
                <a:solidFill>
                  <a:srgbClr val="000000"/>
                </a:solidFill>
              </a:rPr>
              <a:t>between municipalities and companies in order to be able to create </a:t>
            </a:r>
            <a:r>
              <a:rPr lang="en-GB" b="1" dirty="0" smtClean="0">
                <a:solidFill>
                  <a:srgbClr val="000000"/>
                </a:solidFill>
              </a:rPr>
              <a:t>the strongest offer</a:t>
            </a: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 We are preparing a routine for </a:t>
            </a:r>
            <a:r>
              <a:rPr lang="en-GB" b="1" dirty="0" smtClean="0">
                <a:solidFill>
                  <a:srgbClr val="000000"/>
                </a:solidFill>
              </a:rPr>
              <a:t>canalize and asset </a:t>
            </a:r>
            <a:r>
              <a:rPr lang="en-GB" dirty="0" smtClean="0">
                <a:solidFill>
                  <a:srgbClr val="000000"/>
                </a:solidFill>
              </a:rPr>
              <a:t>incoming requests on </a:t>
            </a:r>
            <a:r>
              <a:rPr lang="en-GB" dirty="0" err="1" smtClean="0">
                <a:solidFill>
                  <a:srgbClr val="000000"/>
                </a:solidFill>
              </a:rPr>
              <a:t>studyvisits</a:t>
            </a:r>
            <a:r>
              <a:rPr lang="en-GB" dirty="0" smtClean="0">
                <a:solidFill>
                  <a:srgbClr val="000000"/>
                </a:solidFill>
              </a:rPr>
              <a:t>, need of support, etc, from different countries in order to </a:t>
            </a:r>
            <a:r>
              <a:rPr lang="en-GB" b="1" dirty="0" smtClean="0">
                <a:solidFill>
                  <a:srgbClr val="000000"/>
                </a:solidFill>
              </a:rPr>
              <a:t>prioritize</a:t>
            </a:r>
            <a:r>
              <a:rPr lang="en-GB" dirty="0" smtClean="0">
                <a:solidFill>
                  <a:srgbClr val="000000"/>
                </a:solidFill>
              </a:rPr>
              <a:t> in a systematic way </a:t>
            </a: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 We will identify and connect to different </a:t>
            </a:r>
            <a:r>
              <a:rPr lang="en-GB" b="1" dirty="0" smtClean="0">
                <a:solidFill>
                  <a:srgbClr val="000000"/>
                </a:solidFill>
              </a:rPr>
              <a:t>financial opportunities </a:t>
            </a:r>
            <a:r>
              <a:rPr lang="en-GB" dirty="0" smtClean="0">
                <a:solidFill>
                  <a:srgbClr val="000000"/>
                </a:solidFill>
              </a:rPr>
              <a:t>for international projects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DE513-3661-4953-85D3-FCF1050BF5ED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>
                <a:latin typeface="Arial" charset="0"/>
                <a:ea typeface="ＭＳ Ｐゴシック" pitchFamily="-1" charset="-128"/>
              </a:rPr>
              <a:t>The </a:t>
            </a:r>
            <a:r>
              <a:rPr lang="sv-SE" dirty="0" err="1" smtClean="0">
                <a:latin typeface="Arial" charset="0"/>
                <a:ea typeface="ＭＳ Ｐゴシック" pitchFamily="-1" charset="-128"/>
              </a:rPr>
              <a:t>platform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is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developed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within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framework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of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the Swedish Association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of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Waste Management. The association has got 400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members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from public and private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sector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. 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platform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has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been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formed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as a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project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. As support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to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the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project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leader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,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there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is a new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established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Working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Group,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with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members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 from public and private </a:t>
            </a:r>
            <a:r>
              <a:rPr lang="sv-SE" baseline="0" dirty="0" err="1" smtClean="0">
                <a:latin typeface="Arial" charset="0"/>
                <a:ea typeface="ＭＳ Ｐゴシック" pitchFamily="-1" charset="-128"/>
              </a:rPr>
              <a:t>sector</a:t>
            </a:r>
            <a:r>
              <a:rPr lang="sv-SE" baseline="0" dirty="0" smtClean="0">
                <a:latin typeface="Arial" charset="0"/>
                <a:ea typeface="ＭＳ Ｐゴシック" pitchFamily="-1" charset="-128"/>
              </a:rPr>
              <a:t>. 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DE513-3661-4953-85D3-FCF1050BF5ED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1141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59632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7" name="Picture 12" descr="log_ligg_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7621587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686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7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0747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1295400" y="2027237"/>
            <a:ext cx="3200400" cy="4282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8" y="2027237"/>
            <a:ext cx="3505200" cy="4282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rubrik 1"/>
          <p:cNvSpPr txBox="1">
            <a:spLocks/>
          </p:cNvSpPr>
          <p:nvPr userDrawn="1"/>
        </p:nvSpPr>
        <p:spPr>
          <a:xfrm>
            <a:off x="1295400" y="6858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6F7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Klicka här för att ändra format</a:t>
            </a:r>
            <a:endParaRPr kumimoji="0" lang="sv-SE" sz="3600" b="0" i="0" u="none" strike="noStrike" kern="1200" cap="none" spc="0" normalizeH="0" baseline="0" noProof="0" dirty="0">
              <a:ln>
                <a:noFill/>
              </a:ln>
              <a:solidFill>
                <a:srgbClr val="306F7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730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8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969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5318720"/>
            <a:ext cx="682176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90600" y="548680"/>
            <a:ext cx="7181800" cy="46805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90600" y="5885458"/>
            <a:ext cx="682176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6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2936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04856" cy="1295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7042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385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944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4597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6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261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04856" cy="1295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040"/>
            <a:ext cx="8208912" cy="4825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488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477000" cy="1295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295400" y="1981200"/>
            <a:ext cx="6477000" cy="40687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6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096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bg>
      <p:bgPr>
        <a:solidFill>
          <a:srgbClr val="306F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log_ligg_vit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2895600"/>
            <a:ext cx="7696200" cy="97536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59632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20601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lement_svart_5%.eps"/>
          <p:cNvPicPr>
            <a:picLocks noChangeAspect="1"/>
          </p:cNvPicPr>
          <p:nvPr userDrawn="1"/>
        </p:nvPicPr>
        <p:blipFill>
          <a:blip r:embed="rId2" cstate="print"/>
          <a:srcRect r="35666"/>
          <a:stretch>
            <a:fillRect/>
          </a:stretch>
        </p:blipFill>
        <p:spPr>
          <a:xfrm>
            <a:off x="6413476" y="1905000"/>
            <a:ext cx="2730524" cy="3737268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762000" y="914401"/>
            <a:ext cx="7354887" cy="838200"/>
          </a:xfrm>
        </p:spPr>
        <p:txBody>
          <a:bodyPr anchor="t">
            <a:normAutofit/>
          </a:bodyPr>
          <a:lstStyle>
            <a:lvl1pPr algn="l">
              <a:defRPr sz="3600" b="0" cap="all" baseline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762000" y="1828801"/>
            <a:ext cx="7354887" cy="457199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355817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306F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lement_svart_5%.eps"/>
          <p:cNvPicPr>
            <a:picLocks noChangeAspect="1"/>
          </p:cNvPicPr>
          <p:nvPr userDrawn="1"/>
        </p:nvPicPr>
        <p:blipFill>
          <a:blip r:embed="rId2" cstate="print"/>
          <a:srcRect r="35666"/>
          <a:stretch>
            <a:fillRect/>
          </a:stretch>
        </p:blipFill>
        <p:spPr>
          <a:xfrm>
            <a:off x="6413476" y="1905000"/>
            <a:ext cx="2730524" cy="3737268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722313" y="1066801"/>
            <a:ext cx="7354887" cy="838200"/>
          </a:xfrm>
        </p:spPr>
        <p:txBody>
          <a:bodyPr anchor="t">
            <a:normAutofit/>
          </a:bodyPr>
          <a:lstStyle>
            <a:lvl1pPr algn="l">
              <a:defRPr sz="3600" b="0" cap="all" baseline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533401"/>
            <a:ext cx="7354887" cy="457199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355817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79513" y="2590800"/>
            <a:ext cx="7354887" cy="762000"/>
          </a:xfrm>
        </p:spPr>
        <p:txBody>
          <a:bodyPr anchor="t">
            <a:normAutofit/>
          </a:bodyPr>
          <a:lstStyle>
            <a:lvl1pPr algn="r">
              <a:defRPr sz="3600" b="0" cap="none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79513" y="3287713"/>
            <a:ext cx="7354887" cy="4460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5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756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79513" y="2590800"/>
            <a:ext cx="7354887" cy="762000"/>
          </a:xfrm>
        </p:spPr>
        <p:txBody>
          <a:bodyPr anchor="t">
            <a:normAutofit/>
          </a:bodyPr>
          <a:lstStyle>
            <a:lvl1pPr algn="r">
              <a:defRPr sz="36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1179513" y="3287713"/>
            <a:ext cx="7354887" cy="4460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5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756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371600" y="3048000"/>
            <a:ext cx="7354887" cy="838200"/>
          </a:xfrm>
        </p:spPr>
        <p:txBody>
          <a:bodyPr anchor="t">
            <a:normAutofit/>
          </a:bodyPr>
          <a:lstStyle>
            <a:lvl1pPr algn="l">
              <a:defRPr sz="3600" b="0" cap="none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1371600" y="2514600"/>
            <a:ext cx="7354887" cy="457199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rgbClr val="7474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5" name="Picture 12" descr="log_ligg_cmyk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303"/>
          <a:stretch/>
        </p:blipFill>
        <p:spPr bwMode="auto">
          <a:xfrm>
            <a:off x="8388424" y="133200"/>
            <a:ext cx="604014" cy="5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756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44816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7544" y="1484040"/>
            <a:ext cx="8208912" cy="4825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13254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0" r:id="rId3"/>
    <p:sldLayoutId id="2147483675" r:id="rId4"/>
    <p:sldLayoutId id="2147483679" r:id="rId5"/>
    <p:sldLayoutId id="2147483676" r:id="rId6"/>
    <p:sldLayoutId id="2147483651" r:id="rId7"/>
    <p:sldLayoutId id="2147483678" r:id="rId8"/>
    <p:sldLayoutId id="2147483677" r:id="rId9"/>
    <p:sldLayoutId id="2147483653" r:id="rId10"/>
    <p:sldLayoutId id="2147483652" r:id="rId11"/>
    <p:sldLayoutId id="2147483681" r:id="rId12"/>
    <p:sldLayoutId id="2147483657" r:id="rId13"/>
    <p:sldLayoutId id="2147483683" r:id="rId14"/>
    <p:sldLayoutId id="2147483654" r:id="rId15"/>
    <p:sldLayoutId id="2147483655" r:id="rId16"/>
    <p:sldLayoutId id="2147483656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306F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06F72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nylund@gastrikeatervinnare.se" TargetMode="External"/><Relationship Id="rId2" Type="http://schemas.openxmlformats.org/officeDocument/2006/relationships/hyperlink" Target="mailto:jenny.astrom@avfallsverige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Waste management on export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577" y="3287713"/>
            <a:ext cx="7778824" cy="446087"/>
          </a:xfrm>
        </p:spPr>
        <p:txBody>
          <a:bodyPr>
            <a:normAutofit/>
          </a:bodyPr>
          <a:lstStyle/>
          <a:p>
            <a:r>
              <a:rPr lang="sv-SE" dirty="0" smtClean="0"/>
              <a:t>A new Swedish </a:t>
            </a:r>
            <a:r>
              <a:rPr lang="sv-SE" dirty="0" err="1" smtClean="0"/>
              <a:t>platform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Aim</a:t>
            </a:r>
            <a:r>
              <a:rPr lang="sv-SE" dirty="0" smtClean="0"/>
              <a:t> with the new </a:t>
            </a:r>
            <a:r>
              <a:rPr lang="sv-SE" dirty="0" err="1" smtClean="0"/>
              <a:t>platform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844824"/>
            <a:ext cx="4392488" cy="3529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sz="2000" dirty="0" smtClean="0">
                <a:solidFill>
                  <a:srgbClr val="000000"/>
                </a:solidFill>
              </a:rPr>
              <a:t>To facilitate the export of 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Swedish knowledge about waste management, 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products and services within the waste sector,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</a:rPr>
              <a:t>through cooperation among municipalities, municipal companies and the private sector.</a:t>
            </a:r>
          </a:p>
        </p:txBody>
      </p:sp>
      <p:pic>
        <p:nvPicPr>
          <p:cNvPr id="6" name="Bildobjekt 5" descr="puzz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1241" y="1772816"/>
            <a:ext cx="326436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16824" cy="1295400"/>
          </a:xfrm>
        </p:spPr>
        <p:txBody>
          <a:bodyPr>
            <a:normAutofit/>
          </a:bodyPr>
          <a:lstStyle/>
          <a:p>
            <a:r>
              <a:rPr lang="sv-SE" sz="3000" dirty="0" smtClean="0"/>
              <a:t>Waste management in Sweden 1999-2010</a:t>
            </a:r>
            <a:endParaRPr lang="sv-SE" sz="30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04800" y="4891581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sv-SE" sz="1400" dirty="0" err="1"/>
              <a:t>Landfill</a:t>
            </a:r>
            <a:endParaRPr lang="sv-SE" sz="14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37344" y="3952875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sv-SE" sz="1400" dirty="0"/>
              <a:t>Waste-</a:t>
            </a:r>
            <a:r>
              <a:rPr lang="sv-SE" sz="1400" dirty="0" err="1"/>
              <a:t>to</a:t>
            </a:r>
            <a:r>
              <a:rPr lang="sv-SE" sz="1400" dirty="0"/>
              <a:t>-</a:t>
            </a:r>
            <a:r>
              <a:rPr lang="sv-SE" sz="1400" dirty="0" err="1"/>
              <a:t>energy</a:t>
            </a:r>
            <a:endParaRPr lang="sv-SE" sz="1400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04800" y="3276600"/>
            <a:ext cx="1893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sz="1400"/>
              <a:t>Composting/digestion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57200" y="28194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sv-SE" sz="1400" dirty="0"/>
              <a:t>Material recycling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559050" y="5372100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sz="1600"/>
              <a:t>1999</a:t>
            </a:r>
            <a:endParaRPr lang="sv-SE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6324600" y="5378450"/>
            <a:ext cx="6014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sz="1600" dirty="0" smtClean="0"/>
              <a:t>2011</a:t>
            </a:r>
            <a:endParaRPr lang="sv-SE" dirty="0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6271569" y="1643063"/>
            <a:ext cx="9845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sz="1600" dirty="0" smtClean="0"/>
              <a:t>4,4 </a:t>
            </a:r>
            <a:r>
              <a:rPr lang="sv-SE" sz="1600" dirty="0" err="1" smtClean="0"/>
              <a:t>Mton</a:t>
            </a:r>
            <a:endParaRPr lang="sv-SE" sz="1600" dirty="0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387442" y="2133600"/>
            <a:ext cx="9845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sz="1600" dirty="0" smtClean="0"/>
              <a:t>3,7 </a:t>
            </a:r>
            <a:r>
              <a:rPr lang="sv-SE" sz="1600" dirty="0" err="1" smtClean="0"/>
              <a:t>Mton</a:t>
            </a:r>
            <a:endParaRPr lang="sv-SE" sz="1600" dirty="0"/>
          </a:p>
        </p:txBody>
      </p:sp>
      <p:pic>
        <p:nvPicPr>
          <p:cNvPr id="12" name="Bildobjekt 18" descr="199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1262063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dobjekt 19" descr="20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512" y="2146300"/>
            <a:ext cx="12795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3505200" y="2971800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dirty="0"/>
              <a:t>27.7%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7385939" y="2971800"/>
            <a:ext cx="69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dirty="0" smtClean="0"/>
              <a:t>32.9</a:t>
            </a:r>
            <a:r>
              <a:rPr lang="sv-SE" sz="1600" dirty="0"/>
              <a:t>%</a:t>
            </a: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3619500" y="3319463"/>
            <a:ext cx="652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/>
              <a:t>8.6%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7541430" y="3319463"/>
            <a:ext cx="540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dirty="0" smtClean="0"/>
              <a:t>15%</a:t>
            </a:r>
            <a:endParaRPr lang="sv-SE" sz="1600" dirty="0"/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3505200" y="4343400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/>
              <a:t>38.6%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7381176" y="4386263"/>
            <a:ext cx="69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dirty="0" smtClean="0"/>
              <a:t>51,3%</a:t>
            </a:r>
            <a:endParaRPr lang="sv-SE" sz="1600" dirty="0"/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7452320" y="5157192"/>
            <a:ext cx="5918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dirty="0" smtClean="0"/>
              <a:t>0,9%</a:t>
            </a:r>
            <a:endParaRPr lang="sv-SE" sz="16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505200" y="5072063"/>
            <a:ext cx="766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/>
              <a:t>24.6%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strategy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cooperation</a:t>
            </a:r>
            <a:endParaRPr lang="sv-SE" dirty="0"/>
          </a:p>
        </p:txBody>
      </p:sp>
      <p:graphicFrame>
        <p:nvGraphicFramePr>
          <p:cNvPr id="10" name="Platshållare för innehåll 9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07375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On-going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040"/>
            <a:ext cx="5544616" cy="4825280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Defining offers that will form a product catalogue</a:t>
            </a:r>
            <a:br>
              <a:rPr lang="en-GB" sz="2000" dirty="0" smtClean="0">
                <a:solidFill>
                  <a:srgbClr val="000000"/>
                </a:solidFill>
              </a:rPr>
            </a:br>
            <a:endParaRPr lang="en-GB" sz="2000" dirty="0" smtClean="0">
              <a:solidFill>
                <a:srgbClr val="000000"/>
              </a:solidFill>
            </a:endParaRPr>
          </a:p>
          <a:p>
            <a:pPr marL="0" indent="0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Making an inventory of resources matching the offers</a:t>
            </a:r>
            <a:br>
              <a:rPr lang="en-GB" sz="2000" dirty="0" smtClean="0">
                <a:solidFill>
                  <a:srgbClr val="000000"/>
                </a:solidFill>
              </a:rPr>
            </a:br>
            <a:endParaRPr lang="en-GB" sz="2000" dirty="0" smtClean="0">
              <a:solidFill>
                <a:srgbClr val="000000"/>
              </a:solidFill>
            </a:endParaRPr>
          </a:p>
          <a:p>
            <a:pPr marL="0" indent="0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Developing business models for co-operation between municipalities and companies</a:t>
            </a:r>
            <a:br>
              <a:rPr lang="en-GB" sz="2000" dirty="0" smtClean="0">
                <a:solidFill>
                  <a:srgbClr val="000000"/>
                </a:solidFill>
              </a:rPr>
            </a:br>
            <a:endParaRPr lang="en-GB" sz="2000" dirty="0" smtClean="0">
              <a:solidFill>
                <a:srgbClr val="000000"/>
              </a:solidFill>
            </a:endParaRPr>
          </a:p>
          <a:p>
            <a:pPr marL="0" indent="0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Preparing a routine for canalize and asset incoming requests</a:t>
            </a:r>
            <a:br>
              <a:rPr lang="en-GB" sz="2000" dirty="0" smtClean="0">
                <a:solidFill>
                  <a:srgbClr val="000000"/>
                </a:solidFill>
              </a:rPr>
            </a:br>
            <a:endParaRPr lang="en-GB" sz="2000" dirty="0" smtClean="0">
              <a:solidFill>
                <a:srgbClr val="000000"/>
              </a:solidFill>
            </a:endParaRPr>
          </a:p>
          <a:p>
            <a:pPr marL="0" indent="0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Identify and connect to financial opportunities</a:t>
            </a:r>
          </a:p>
          <a:p>
            <a:endParaRPr lang="sv-SE" dirty="0"/>
          </a:p>
        </p:txBody>
      </p:sp>
      <p:pic>
        <p:nvPicPr>
          <p:cNvPr id="4" name="Bildobjekt 3" descr="kat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556792"/>
            <a:ext cx="2100397" cy="1823864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372200" y="357301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product</a:t>
            </a:r>
            <a:r>
              <a:rPr lang="sv-SE" dirty="0" smtClean="0"/>
              <a:t> </a:t>
            </a:r>
            <a:r>
              <a:rPr lang="sv-SE" dirty="0" err="1" smtClean="0"/>
              <a:t>catalogue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produced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sv-SE" sz="3300" dirty="0" smtClean="0"/>
              <a:t>Avfall Sverige – </a:t>
            </a:r>
            <a:r>
              <a:rPr lang="sv-SE" sz="3100" dirty="0" smtClean="0"/>
              <a:t>Swedish</a:t>
            </a:r>
            <a:r>
              <a:rPr lang="sv-SE" sz="3300" dirty="0" smtClean="0"/>
              <a:t> Waste Management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533400" y="1143000"/>
            <a:ext cx="7772400" cy="1588"/>
          </a:xfrm>
          <a:prstGeom prst="line">
            <a:avLst/>
          </a:prstGeom>
          <a:ln w="12700" cap="flat" cmpd="sng" algn="ctr">
            <a:solidFill>
              <a:srgbClr val="306F7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611560" y="1412777"/>
            <a:ext cx="7200800" cy="42484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sv-SE" sz="2200" dirty="0" smtClean="0"/>
          </a:p>
          <a:p>
            <a:pPr>
              <a:defRPr/>
            </a:pPr>
            <a:r>
              <a:rPr lang="sv-SE" sz="2200" dirty="0" smtClean="0"/>
              <a:t>Swedish Waste Management is a </a:t>
            </a:r>
            <a:r>
              <a:rPr lang="sv-SE" sz="2200" dirty="0" err="1" smtClean="0"/>
              <a:t>trade</a:t>
            </a:r>
            <a:r>
              <a:rPr lang="sv-SE" sz="2200" dirty="0" smtClean="0"/>
              <a:t> organisation in </a:t>
            </a:r>
            <a:r>
              <a:rPr lang="sv-SE" sz="2200" dirty="0" err="1" smtClean="0"/>
              <a:t>waste</a:t>
            </a:r>
            <a:r>
              <a:rPr lang="sv-SE" sz="2200" dirty="0" smtClean="0"/>
              <a:t> management and recycling.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2200" dirty="0" smtClean="0"/>
          </a:p>
          <a:p>
            <a:pPr fontAlgn="auto">
              <a:spcAft>
                <a:spcPts val="0"/>
              </a:spcAft>
              <a:defRPr/>
            </a:pPr>
            <a:r>
              <a:rPr lang="sv-SE" sz="2200" dirty="0" smtClean="0"/>
              <a:t>Has 400 </a:t>
            </a:r>
            <a:r>
              <a:rPr lang="sv-SE" sz="2200" dirty="0" err="1" smtClean="0"/>
              <a:t>members</a:t>
            </a:r>
            <a:r>
              <a:rPr lang="sv-SE" sz="2200" dirty="0" smtClean="0"/>
              <a:t> </a:t>
            </a:r>
            <a:r>
              <a:rPr lang="sv-SE" sz="2200" dirty="0" err="1" smtClean="0"/>
              <a:t>primarily</a:t>
            </a:r>
            <a:r>
              <a:rPr lang="sv-SE" sz="2200" dirty="0" smtClean="0"/>
              <a:t> </a:t>
            </a:r>
            <a:r>
              <a:rPr lang="sv-SE" sz="2200" dirty="0" err="1" smtClean="0"/>
              <a:t>within</a:t>
            </a:r>
            <a:r>
              <a:rPr lang="sv-SE" sz="2200" dirty="0" smtClean="0"/>
              <a:t> the public </a:t>
            </a:r>
            <a:r>
              <a:rPr lang="sv-SE" sz="2200" dirty="0" err="1" smtClean="0"/>
              <a:t>sector</a:t>
            </a:r>
            <a:r>
              <a:rPr lang="sv-SE" sz="2200" dirty="0" smtClean="0"/>
              <a:t>, and </a:t>
            </a:r>
            <a:r>
              <a:rPr lang="sv-SE" sz="2200" dirty="0" err="1" smtClean="0"/>
              <a:t>associated</a:t>
            </a:r>
            <a:r>
              <a:rPr lang="sv-SE" sz="2200" dirty="0" smtClean="0"/>
              <a:t> </a:t>
            </a:r>
            <a:r>
              <a:rPr lang="sv-SE" sz="2200" dirty="0" err="1" smtClean="0"/>
              <a:t>members</a:t>
            </a:r>
            <a:r>
              <a:rPr lang="sv-SE" sz="22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sv-SE" sz="2200" dirty="0" smtClean="0"/>
          </a:p>
          <a:p>
            <a:pPr fontAlgn="auto">
              <a:spcAft>
                <a:spcPts val="0"/>
              </a:spcAft>
              <a:defRPr/>
            </a:pPr>
            <a:r>
              <a:rPr lang="sv-SE" sz="2200" dirty="0" err="1" smtClean="0"/>
              <a:t>Through</a:t>
            </a:r>
            <a:r>
              <a:rPr lang="sv-SE" sz="2200" dirty="0" smtClean="0"/>
              <a:t> </a:t>
            </a:r>
            <a:r>
              <a:rPr lang="sv-SE" sz="2200" dirty="0" err="1" smtClean="0"/>
              <a:t>our</a:t>
            </a:r>
            <a:r>
              <a:rPr lang="sv-SE" sz="2200" dirty="0" smtClean="0"/>
              <a:t> </a:t>
            </a:r>
            <a:r>
              <a:rPr lang="sv-SE" sz="2200" dirty="0" err="1" smtClean="0"/>
              <a:t>members</a:t>
            </a:r>
            <a:r>
              <a:rPr lang="sv-SE" sz="2200" dirty="0" smtClean="0"/>
              <a:t>, Avfall Sverige </a:t>
            </a:r>
            <a:r>
              <a:rPr lang="sv-SE" sz="2200" dirty="0" err="1" smtClean="0"/>
              <a:t>represents</a:t>
            </a:r>
            <a:r>
              <a:rPr lang="sv-SE" sz="2200" dirty="0" smtClean="0"/>
              <a:t> 98%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Swedish population. </a:t>
            </a:r>
          </a:p>
          <a:p>
            <a:pPr fontAlgn="auto">
              <a:spcAft>
                <a:spcPts val="0"/>
              </a:spcAft>
              <a:defRPr/>
            </a:pPr>
            <a:endParaRPr lang="sv-SE" sz="2200" dirty="0"/>
          </a:p>
          <a:p>
            <a:pPr fontAlgn="auto">
              <a:spcAft>
                <a:spcPts val="0"/>
              </a:spcAft>
              <a:defRPr/>
            </a:pPr>
            <a:r>
              <a:rPr lang="sv-SE" sz="2200" dirty="0" smtClean="0"/>
              <a:t>New </a:t>
            </a:r>
            <a:r>
              <a:rPr lang="sv-SE" sz="2200" dirty="0" err="1" smtClean="0"/>
              <a:t>established</a:t>
            </a:r>
            <a:r>
              <a:rPr lang="sv-SE" sz="2200" dirty="0" smtClean="0"/>
              <a:t> </a:t>
            </a:r>
            <a:r>
              <a:rPr lang="sv-SE" sz="2200" dirty="0" err="1" smtClean="0"/>
              <a:t>Working</a:t>
            </a:r>
            <a:r>
              <a:rPr lang="sv-SE" sz="2200" dirty="0" smtClean="0"/>
              <a:t> Group on Export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Offers </a:t>
            </a:r>
            <a:r>
              <a:rPr lang="sv-SE" dirty="0" err="1" smtClean="0"/>
              <a:t>we</a:t>
            </a:r>
            <a:r>
              <a:rPr lang="sv-SE" dirty="0" smtClean="0"/>
              <a:t> are </a:t>
            </a:r>
            <a:r>
              <a:rPr lang="sv-SE" dirty="0" err="1" smtClean="0"/>
              <a:t>working</a:t>
            </a:r>
            <a:r>
              <a:rPr lang="sv-SE" dirty="0" smtClean="0"/>
              <a:t> on -</a:t>
            </a:r>
            <a:r>
              <a:rPr lang="sv-SE" i="1" dirty="0" smtClean="0"/>
              <a:t> </a:t>
            </a:r>
            <a:r>
              <a:rPr lang="sv-SE" i="1" dirty="0" err="1" smtClean="0"/>
              <a:t>preliminary</a:t>
            </a:r>
            <a:endParaRPr lang="sv-SE" i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Questions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70"/>
          </a:xfrm>
        </p:spPr>
        <p:txBody>
          <a:bodyPr>
            <a:normAutofit fontScale="62500" lnSpcReduction="20000"/>
          </a:bodyPr>
          <a:lstStyle/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”How should we form our waste management system on an overview level?”</a:t>
            </a:r>
            <a:br>
              <a:rPr lang="en-US" dirty="0" smtClean="0"/>
            </a:br>
            <a:endParaRPr lang="en-US" dirty="0" smtClean="0"/>
          </a:p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”We know what we want to achieve with our waste management system, but how do we find the form/</a:t>
            </a:r>
            <a:r>
              <a:rPr lang="en-US" dirty="0" err="1" smtClean="0"/>
              <a:t>organisation</a:t>
            </a:r>
            <a:r>
              <a:rPr lang="en-US" dirty="0" smtClean="0"/>
              <a:t> to reach there?”</a:t>
            </a:r>
            <a:br>
              <a:rPr lang="en-US" dirty="0" smtClean="0"/>
            </a:br>
            <a:endParaRPr lang="en-US" dirty="0" smtClean="0"/>
          </a:p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”We know what we want to build, but we need support in setting up the plant/facility.”</a:t>
            </a:r>
            <a:br>
              <a:rPr lang="en-US" dirty="0" smtClean="0"/>
            </a:br>
            <a:endParaRPr lang="en-US" dirty="0" smtClean="0"/>
          </a:p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”We have got a plant/ facility. But we want to improve in running and maintain it, and get the most out of it.”</a:t>
            </a:r>
            <a:br>
              <a:rPr lang="en-US" dirty="0" smtClean="0"/>
            </a:br>
            <a:endParaRPr lang="en-US" dirty="0" smtClean="0"/>
          </a:p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”We want to reach the public, the </a:t>
            </a:r>
            <a:r>
              <a:rPr lang="en-US" dirty="0" err="1" smtClean="0"/>
              <a:t>descision</a:t>
            </a:r>
            <a:r>
              <a:rPr lang="en-US" dirty="0" smtClean="0"/>
              <a:t> makers or other stakeholders with our message.”</a:t>
            </a:r>
            <a:br>
              <a:rPr lang="en-US" dirty="0" smtClean="0"/>
            </a:br>
            <a:endParaRPr lang="en-US" dirty="0" smtClean="0"/>
          </a:p>
          <a:p>
            <a:pPr marL="514350" indent="-457200">
              <a:buFont typeface="+mj-lt"/>
              <a:buAutoNum type="arabicPeriod"/>
              <a:defRPr/>
            </a:pPr>
            <a:r>
              <a:rPr lang="en-US" dirty="0" smtClean="0"/>
              <a:t>”We want to train our personnel.”</a:t>
            </a:r>
            <a:endParaRPr lang="en-GB" dirty="0" smtClean="0"/>
          </a:p>
          <a:p>
            <a:pPr marL="800100" lvl="1" indent="-342900">
              <a:buFont typeface="+mj-lt"/>
              <a:buAutoNum type="arabicPeriod"/>
              <a:defRPr/>
            </a:pP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Matching</a:t>
            </a:r>
            <a:r>
              <a:rPr lang="sv-SE" dirty="0" smtClean="0"/>
              <a:t> offers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500" dirty="0" smtClean="0"/>
              <a:t>Waste management” in sustainable urban development</a:t>
            </a:r>
            <a:r>
              <a:rPr lang="en-US" sz="1600" dirty="0" smtClean="0"/>
              <a:t>:</a:t>
            </a:r>
          </a:p>
          <a:p>
            <a:pPr marL="457200" lvl="1" indent="0">
              <a:buNone/>
            </a:pPr>
            <a:r>
              <a:rPr lang="en-US" sz="1200" dirty="0" smtClean="0"/>
              <a:t>- System design, waste planning, solutions for collection- and sorting systems</a:t>
            </a:r>
          </a:p>
          <a:p>
            <a:pPr>
              <a:buFont typeface="+mj-lt"/>
              <a:buAutoNum type="arabicPeriod"/>
            </a:pPr>
            <a:r>
              <a:rPr lang="en-US" sz="1500" dirty="0" smtClean="0"/>
              <a:t>Management on local, regional and cluster level:</a:t>
            </a:r>
          </a:p>
          <a:p>
            <a:pPr marL="457200" lvl="1" indent="0">
              <a:buNone/>
            </a:pPr>
            <a:r>
              <a:rPr lang="en-US" sz="1200" dirty="0" smtClean="0"/>
              <a:t>- Co-operation,  organization, waste economy, tax fee construction, etc</a:t>
            </a:r>
          </a:p>
          <a:p>
            <a:pPr>
              <a:buFont typeface="+mj-lt"/>
              <a:buAutoNum type="arabicPeriod"/>
            </a:pPr>
            <a:r>
              <a:rPr lang="en-US" sz="1500" dirty="0" smtClean="0"/>
              <a:t>Setting up different waste facilities:</a:t>
            </a:r>
          </a:p>
          <a:p>
            <a:pPr marL="457200" lvl="1" indent="0">
              <a:buNone/>
            </a:pPr>
            <a:r>
              <a:rPr lang="en-US" sz="1200" dirty="0" smtClean="0"/>
              <a:t>- Financing possibilities, feasibility studies, procurement, construction, etc</a:t>
            </a:r>
          </a:p>
          <a:p>
            <a:pPr>
              <a:buFont typeface="+mj-lt"/>
              <a:buAutoNum type="arabicPeriod"/>
            </a:pPr>
            <a:r>
              <a:rPr lang="en-US" sz="1500" dirty="0" smtClean="0"/>
              <a:t>Operation, support and optimization of different waste facilities</a:t>
            </a:r>
          </a:p>
          <a:p>
            <a:pPr>
              <a:buFont typeface="+mj-lt"/>
              <a:buAutoNum type="arabicPeriod"/>
            </a:pPr>
            <a:r>
              <a:rPr lang="en-US" sz="1500" dirty="0" smtClean="0"/>
              <a:t>Communication and campaigns (raise awareness)</a:t>
            </a:r>
          </a:p>
          <a:p>
            <a:pPr>
              <a:buFont typeface="+mj-lt"/>
              <a:buAutoNum type="arabicPeriod"/>
            </a:pPr>
            <a:r>
              <a:rPr lang="en-US" sz="1500" dirty="0" smtClean="0"/>
              <a:t>Training courses overseas or in Sweden, offer </a:t>
            </a:r>
            <a:r>
              <a:rPr lang="en-US" sz="1500" dirty="0" err="1" smtClean="0"/>
              <a:t>intership</a:t>
            </a:r>
            <a:r>
              <a:rPr lang="en-US" sz="1500" dirty="0" smtClean="0"/>
              <a:t> possibilities.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Contact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33400" y="1143000"/>
            <a:ext cx="7772400" cy="1588"/>
          </a:xfrm>
          <a:prstGeom prst="line">
            <a:avLst/>
          </a:prstGeom>
          <a:ln w="12700" cap="flat" cmpd="sng" algn="ctr">
            <a:solidFill>
              <a:srgbClr val="306F7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8509000" y="25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512598" y="1628800"/>
            <a:ext cx="434743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 smtClean="0"/>
          </a:p>
          <a:p>
            <a:r>
              <a:rPr lang="sv-SE" sz="2000" b="1" dirty="0" smtClean="0"/>
              <a:t>Project </a:t>
            </a:r>
            <a:r>
              <a:rPr lang="sv-SE" sz="2000" b="1" dirty="0" err="1" smtClean="0"/>
              <a:t>leader</a:t>
            </a:r>
            <a:r>
              <a:rPr lang="sv-SE" sz="2000" b="1" dirty="0" smtClean="0"/>
              <a:t>:</a:t>
            </a:r>
          </a:p>
          <a:p>
            <a:r>
              <a:rPr lang="sv-SE" sz="2000" dirty="0" smtClean="0"/>
              <a:t>Jenny Åström</a:t>
            </a:r>
          </a:p>
          <a:p>
            <a:r>
              <a:rPr lang="sv-SE" sz="2000" dirty="0" smtClean="0">
                <a:hlinkClick r:id="rId2"/>
              </a:rPr>
              <a:t>jenny.astrom@avfallsverige.se</a:t>
            </a:r>
            <a:endParaRPr lang="sv-SE" sz="2000" dirty="0" smtClean="0"/>
          </a:p>
          <a:p>
            <a:r>
              <a:rPr lang="sv-SE" sz="2000" dirty="0" smtClean="0"/>
              <a:t>+46-766-347510</a:t>
            </a:r>
          </a:p>
          <a:p>
            <a:endParaRPr lang="sv-SE" sz="2000" dirty="0"/>
          </a:p>
          <a:p>
            <a:r>
              <a:rPr lang="sv-SE" sz="2000" b="1" dirty="0" err="1"/>
              <a:t>W</a:t>
            </a:r>
            <a:r>
              <a:rPr lang="sv-SE" sz="2000" b="1" dirty="0" err="1" smtClean="0"/>
              <a:t>orking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group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chair</a:t>
            </a:r>
            <a:r>
              <a:rPr lang="sv-SE" sz="2000" b="1" dirty="0" smtClean="0"/>
              <a:t>:</a:t>
            </a:r>
          </a:p>
          <a:p>
            <a:r>
              <a:rPr lang="sv-SE" sz="2000" dirty="0" smtClean="0"/>
              <a:t>Thomas Nylund</a:t>
            </a:r>
          </a:p>
          <a:p>
            <a:r>
              <a:rPr lang="sv-SE" sz="2000" dirty="0" smtClean="0">
                <a:hlinkClick r:id="rId3"/>
              </a:rPr>
              <a:t>thomas.nylund@gastrikeatervinnare.se</a:t>
            </a:r>
            <a:endParaRPr lang="sv-SE" sz="2000" dirty="0" smtClean="0"/>
          </a:p>
          <a:p>
            <a:r>
              <a:rPr lang="sv-SE" sz="2000" dirty="0" smtClean="0"/>
              <a:t>+46-26-178489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xmlns="" val="42205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mall, mindre swosch">
  <a:themeElements>
    <a:clrScheme name="Avfall Sverige">
      <a:dk1>
        <a:sysClr val="windowText" lastClr="000000"/>
      </a:dk1>
      <a:lt1>
        <a:sysClr val="window" lastClr="FFFFFF"/>
      </a:lt1>
      <a:dk2>
        <a:srgbClr val="00646C"/>
      </a:dk2>
      <a:lt2>
        <a:srgbClr val="EEECE1"/>
      </a:lt2>
      <a:accent1>
        <a:srgbClr val="00646C"/>
      </a:accent1>
      <a:accent2>
        <a:srgbClr val="747476"/>
      </a:accent2>
      <a:accent3>
        <a:srgbClr val="B2071B"/>
      </a:accent3>
      <a:accent4>
        <a:srgbClr val="E67D00"/>
      </a:accent4>
      <a:accent5>
        <a:srgbClr val="81725E"/>
      </a:accent5>
      <a:accent6>
        <a:srgbClr val="AAAB7C"/>
      </a:accent6>
      <a:hlink>
        <a:srgbClr val="000000"/>
      </a:hlink>
      <a:folHlink>
        <a:srgbClr val="8172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mall, mindre swosch</Template>
  <TotalTime>450</TotalTime>
  <Words>765</Words>
  <Application>Microsoft Office PowerPoint</Application>
  <PresentationFormat>Bildspel på skärmen (4:3)</PresentationFormat>
  <Paragraphs>100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PowerPoint mall, mindre swosch</vt:lpstr>
      <vt:lpstr>Waste management on export</vt:lpstr>
      <vt:lpstr>Aim with the new platform</vt:lpstr>
      <vt:lpstr>Waste management in Sweden 1999-2010</vt:lpstr>
      <vt:lpstr>A strategy based on cooperation</vt:lpstr>
      <vt:lpstr>On-going activities</vt:lpstr>
      <vt:lpstr>Avfall Sverige – Swedish Waste Management </vt:lpstr>
      <vt:lpstr>Offers we are working on - preliminary</vt:lpstr>
      <vt:lpstr>Contact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>Mall</dc:subject>
  <dc:creator>user</dc:creator>
  <cp:keywords>Mallar</cp:keywords>
  <dc:description>Framtagen av Maria Lack Holmbeck 2011</dc:description>
  <cp:lastModifiedBy>Mats Jonsson</cp:lastModifiedBy>
  <cp:revision>76</cp:revision>
  <cp:lastPrinted>2012-01-05T11:53:25Z</cp:lastPrinted>
  <dcterms:created xsi:type="dcterms:W3CDTF">2012-04-02T10:15:03Z</dcterms:created>
  <dcterms:modified xsi:type="dcterms:W3CDTF">2012-06-11T13:15:10Z</dcterms:modified>
</cp:coreProperties>
</file>